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http://customooxmlschemas.google.com/">
      <go:slidesCustomData xmlns:go="http://customooxmlschemas.google.com/" r:id="rId14" roundtripDataSignature="AMtx7mgbO3f1Gi0mxMvNPXsU7wPQquViC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674499D3-1C9E-4917-84A6-9552C13BEBF4}">
  <a:tblStyle styleId="{674499D3-1C9E-4917-84A6-9552C13BEBF4}" styleName="Table_0">
    <a:wholeTbl>
      <a:tcTxStyle>
        <a:font>
          <a:latin typeface="Arial"/>
          <a:ea typeface="Arial"/>
          <a:cs typeface="Arial"/>
        </a:font>
        <a:srgbClr val="000000"/>
      </a:tcTx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14" Type="http://customschemas.google.com/relationships/presentationmetadata" Target="metadata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9" name="Google Shape;89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" name="Google Shape;94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2" name="Google Shape;102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0" name="Google Shape;110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6" name="Google Shape;116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ge0c8526fa5_0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1" name="Google Shape;121;ge0c8526fa5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iapositiva titolo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8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8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4" name="Google Shape;14;p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olo e contenuto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9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9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uota" type="blank">
  <p:cSld name="BLANK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1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1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ntestazione sezione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1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Cambria"/>
              <a:buNone/>
              <a:defRPr b="1" sz="40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11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1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1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1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ue contenuti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2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12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6" name="Google Shape;36;p12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7" name="Google Shape;37;p1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1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fronto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3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Cambria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13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13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4" name="Google Shape;44;p13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13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6" name="Google Shape;46;p1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1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olo titolo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1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1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uto con didascalia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5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Cambria"/>
              <a:buNone/>
              <a:defRPr b="1" sz="20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5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15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58" name="Google Shape;58;p1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mmagine con didascalia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6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Cambria"/>
              <a:buNone/>
              <a:defRPr b="1" sz="20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6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4" name="Google Shape;64;p16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5" name="Google Shape;65;p1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olo e testo verticale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7"/>
          <p:cNvSpPr txBox="1"/>
          <p:nvPr>
            <p:ph idx="1" type="body"/>
          </p:nvPr>
        </p:nvSpPr>
        <p:spPr>
          <a:xfrm rot="5400000">
            <a:off x="2309018" y="-251619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_Titolo e testo verticale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8"/>
          <p:cNvSpPr txBox="1"/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8"/>
          <p:cNvSpPr txBox="1"/>
          <p:nvPr>
            <p:ph idx="1" type="body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2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Cambria"/>
              <a:buNone/>
              <a:defRPr b="0" i="0" sz="4400" u="none" cap="none" strike="noStrike">
                <a:solidFill>
                  <a:schemeClr val="dk2"/>
                </a:solidFill>
                <a:latin typeface="Cambria"/>
                <a:ea typeface="Cambria"/>
                <a:cs typeface="Cambria"/>
                <a:sym typeface="Cambria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7" name="Google Shape;7;p7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>
            <p:ph type="ctrTitle"/>
          </p:nvPr>
        </p:nvSpPr>
        <p:spPr>
          <a:xfrm>
            <a:off x="785786" y="857232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Cambria"/>
              <a:buNone/>
            </a:pPr>
            <a:br>
              <a:rPr b="1" lang="it-IT"/>
            </a:br>
            <a:r>
              <a:rPr b="1" lang="it-IT"/>
              <a:t>           </a:t>
            </a:r>
            <a:br>
              <a:rPr lang="it-IT"/>
            </a:br>
            <a:endParaRPr/>
          </a:p>
        </p:txBody>
      </p:sp>
      <p:sp>
        <p:nvSpPr>
          <p:cNvPr id="85" name="Google Shape;85;p1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3B3D42"/>
              </a:buClr>
              <a:buSzPts val="3200"/>
              <a:buNone/>
            </a:pPr>
            <a:r>
              <a:rPr b="1" lang="it-IT">
                <a:solidFill>
                  <a:srgbClr val="3B3D42"/>
                </a:solidFill>
              </a:rPr>
              <a:t>U.D.A  LA GRANDE BELLEZZA</a:t>
            </a:r>
            <a:endParaRPr/>
          </a:p>
          <a:p>
            <a:pPr indent="0" lvl="0" marL="0" rtl="0" algn="ctr">
              <a:spcBef>
                <a:spcPts val="640"/>
              </a:spcBef>
              <a:spcAft>
                <a:spcPts val="0"/>
              </a:spcAft>
              <a:buClr>
                <a:srgbClr val="3B3D42"/>
              </a:buClr>
              <a:buSzPts val="3200"/>
              <a:buNone/>
            </a:pPr>
            <a:r>
              <a:rPr b="1" lang="it-IT">
                <a:solidFill>
                  <a:srgbClr val="3B3D42"/>
                </a:solidFill>
              </a:rPr>
              <a:t>a.s. 2021/2022</a:t>
            </a:r>
            <a:endParaRPr>
              <a:solidFill>
                <a:srgbClr val="3B3D42"/>
              </a:solidFill>
            </a:endParaRPr>
          </a:p>
        </p:txBody>
      </p:sp>
      <p:pic>
        <p:nvPicPr>
          <p:cNvPr id="86" name="Google Shape;86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14348" y="928670"/>
            <a:ext cx="7643866" cy="1785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"/>
          <p:cNvSpPr txBox="1"/>
          <p:nvPr>
            <p:ph idx="1" type="body"/>
          </p:nvPr>
        </p:nvSpPr>
        <p:spPr>
          <a:xfrm>
            <a:off x="357158" y="714356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85000" lnSpcReduction="10000"/>
          </a:bodyPr>
          <a:lstStyle/>
          <a:p>
            <a:pPr indent="-342900" lvl="0" marL="34290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it-IT"/>
              <a:t>Questa unità di apprendimento trasversale e multidisciplinare è stata progettata dal nostro Istituto Comprensivo per far comprendere ai nostri alunni il significato di bellezza . Essa nasce con l’intento di trasformare la relazione tra giovani e patrimonio culturale.</a:t>
            </a:r>
            <a:endParaRPr/>
          </a:p>
          <a:p>
            <a:pPr indent="-342900" lvl="0" marL="342900" rtl="0" algn="just">
              <a:spcBef>
                <a:spcPts val="544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it-IT"/>
              <a:t>Attraverso tale unità di apprendimento si dovrà, infatti, far acquisire loro la consapevolezza che bisogna assumere atteggiamenti, comportamenti corretti se si vuole vivere in un mondo che sia </a:t>
            </a:r>
            <a:r>
              <a:rPr b="1" lang="it-IT">
                <a:solidFill>
                  <a:srgbClr val="FF0000"/>
                </a:solidFill>
              </a:rPr>
              <a:t>Bello</a:t>
            </a:r>
            <a:r>
              <a:rPr lang="it-IT"/>
              <a:t> attraverso uno sguardo ecologico ed artistico nel nostro territorio</a:t>
            </a:r>
            <a:endParaRPr/>
          </a:p>
          <a:p>
            <a:pPr indent="-170180" lvl="0" marL="342900" rtl="0" algn="l">
              <a:spcBef>
                <a:spcPts val="544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6" name="Google Shape;96;p3"/>
          <p:cNvGraphicFramePr/>
          <p:nvPr/>
        </p:nvGraphicFramePr>
        <p:xfrm>
          <a:off x="642910" y="2214554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{674499D3-1C9E-4917-84A6-9552C13BEBF4}</a:tableStyleId>
              </a:tblPr>
              <a:tblGrid>
                <a:gridCol w="1964150"/>
                <a:gridCol w="1964150"/>
                <a:gridCol w="1964950"/>
                <a:gridCol w="1964950"/>
              </a:tblGrid>
              <a:tr h="20002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-IT" sz="20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CL. 1^-2^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-IT" sz="20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Idea di bellezza nei bambini. (brainstorming, raccolta frasi sul concetto di bello/bellezza, ecc…)</a:t>
                      </a:r>
                      <a:endParaRPr/>
                    </a:p>
                  </a:txBody>
                  <a:tcPr marT="0" marB="0" marR="67325" marL="6732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-IT" sz="20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Cl.3^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-IT" sz="20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Idea di bellezza presso i popoli primitivi. </a:t>
                      </a:r>
                      <a:endParaRPr/>
                    </a:p>
                  </a:txBody>
                  <a:tcPr marT="0" marB="0" marR="67325" marL="6732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-IT" sz="20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Cl.4^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-IT" sz="20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Idea di bellezza presso gli Assiri, Egizi, ecc..</a:t>
                      </a:r>
                      <a:endParaRPr/>
                    </a:p>
                  </a:txBody>
                  <a:tcPr marT="0" marB="0" marR="67325" marL="6732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-IT" sz="20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Cl. 5^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-IT" sz="20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Idea di bellezza presso i greci, i Romani</a:t>
                      </a:r>
                      <a:endParaRPr/>
                    </a:p>
                  </a:txBody>
                  <a:tcPr marT="0" marB="0" marR="67325" marL="6732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97" name="Google Shape;97;p3"/>
          <p:cNvSpPr/>
          <p:nvPr/>
        </p:nvSpPr>
        <p:spPr>
          <a:xfrm>
            <a:off x="4143372" y="5214950"/>
            <a:ext cx="1071570" cy="857256"/>
          </a:xfrm>
          <a:prstGeom prst="downArrow">
            <a:avLst>
              <a:gd fmla="val 50000" name="adj1"/>
              <a:gd fmla="val 62500" name="adj2"/>
            </a:avLst>
          </a:pr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" name="Google Shape;98;p3"/>
          <p:cNvSpPr txBox="1"/>
          <p:nvPr/>
        </p:nvSpPr>
        <p:spPr>
          <a:xfrm rot="5400000">
            <a:off x="4384453" y="5241739"/>
            <a:ext cx="589363" cy="53578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" name="Google Shape;99;p3"/>
          <p:cNvSpPr/>
          <p:nvPr/>
        </p:nvSpPr>
        <p:spPr>
          <a:xfrm>
            <a:off x="571472" y="500042"/>
            <a:ext cx="8001056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it-IT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Significato di bellezza</a:t>
            </a: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4"/>
          <p:cNvSpPr/>
          <p:nvPr/>
        </p:nvSpPr>
        <p:spPr>
          <a:xfrm>
            <a:off x="714348" y="857232"/>
            <a:ext cx="8143932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1" lang="it-IT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Bellezza nell’arte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Alla scoperta delle bellezze artistiche del nostro territorio ed oltre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105" name="Google Shape;105;p4"/>
          <p:cNvGraphicFramePr/>
          <p:nvPr/>
        </p:nvGraphicFramePr>
        <p:xfrm>
          <a:off x="714348" y="2214554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{674499D3-1C9E-4917-84A6-9552C13BEBF4}</a:tableStyleId>
              </a:tblPr>
              <a:tblGrid>
                <a:gridCol w="1910575"/>
                <a:gridCol w="1910575"/>
                <a:gridCol w="1911350"/>
                <a:gridCol w="1911350"/>
              </a:tblGrid>
              <a:tr h="22145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-IT" sz="20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Cl. 1^. 2^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-IT" sz="20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Bellezza nell’arte a S. Antimo/ Partire dal vissuto: opere d’arte famose  che i  b. conoscono. </a:t>
                      </a:r>
                      <a:endParaRPr/>
                    </a:p>
                  </a:txBody>
                  <a:tcPr marT="0" marB="0" marR="67325" marL="6732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-IT" sz="20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Cl.3^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-IT" sz="20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Bellezza nell’arte: Napoli</a:t>
                      </a:r>
                      <a:endParaRPr/>
                    </a:p>
                  </a:txBody>
                  <a:tcPr marT="0" marB="0" marR="67325" marL="6732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-IT" sz="20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Cl. 4^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-IT" sz="20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Bellezza nell’arte: Italia</a:t>
                      </a:r>
                      <a:endParaRPr/>
                    </a:p>
                  </a:txBody>
                  <a:tcPr marT="0" marB="0" marR="67325" marL="6732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-IT" sz="20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Cl.5^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-IT" sz="20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Bellezza nell’arte: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-IT" sz="20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Europa/Regno Unito</a:t>
                      </a:r>
                      <a:endParaRPr/>
                    </a:p>
                  </a:txBody>
                  <a:tcPr marT="0" marB="0" marR="67325" marL="6732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106" name="Google Shape;106;p4"/>
          <p:cNvSpPr/>
          <p:nvPr/>
        </p:nvSpPr>
        <p:spPr>
          <a:xfrm>
            <a:off x="4143372" y="5214950"/>
            <a:ext cx="1071570" cy="857256"/>
          </a:xfrm>
          <a:prstGeom prst="downArrow">
            <a:avLst>
              <a:gd fmla="val 50000" name="adj1"/>
              <a:gd fmla="val 62500" name="adj2"/>
            </a:avLst>
          </a:pr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7" name="Google Shape;107;p4"/>
          <p:cNvSpPr txBox="1"/>
          <p:nvPr/>
        </p:nvSpPr>
        <p:spPr>
          <a:xfrm rot="5400000">
            <a:off x="4384453" y="5241739"/>
            <a:ext cx="589363" cy="53578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5"/>
          <p:cNvSpPr/>
          <p:nvPr/>
        </p:nvSpPr>
        <p:spPr>
          <a:xfrm>
            <a:off x="1142976" y="428604"/>
            <a:ext cx="7236212" cy="6463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</a:pPr>
            <a:r>
              <a:rPr b="1" i="0" lang="it-IT" sz="3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Salvaguardia del patrimonio artistico</a:t>
            </a:r>
            <a:endParaRPr b="1" i="0" sz="36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113;p5"/>
          <p:cNvSpPr/>
          <p:nvPr/>
        </p:nvSpPr>
        <p:spPr>
          <a:xfrm>
            <a:off x="714348" y="2285992"/>
            <a:ext cx="7500990" cy="288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  <a:path extrusionOk="0" fill="none" h="120000" w="120000">
                <a:moveTo>
                  <a:pt x="-10000" y="0"/>
                </a:moveTo>
                <a:close/>
                <a:lnTo>
                  <a:pt x="-10000" y="120000"/>
                </a:lnTo>
              </a:path>
              <a:path extrusionOk="0" fill="none" h="120000" w="120000">
                <a:moveTo>
                  <a:pt x="-10000" y="22500"/>
                </a:moveTo>
                <a:lnTo>
                  <a:pt x="-46000" y="135000"/>
                </a:lnTo>
              </a:path>
            </a:pathLst>
          </a:custGeom>
          <a:noFill/>
          <a:ln>
            <a:noFill/>
          </a:ln>
        </p:spPr>
        <p:txBody>
          <a:bodyPr anchorCtr="1" anchor="ctr" bIns="45700" lIns="91425" spcFirstLastPara="1" rIns="91425" wrap="square" tIns="45700">
            <a:noAutofit/>
          </a:bodyPr>
          <a:lstStyle/>
          <a:p>
            <a:pPr indent="-114300" lvl="1" marL="114300" marR="0" rtl="0" algn="l">
              <a:lnSpc>
                <a:spcPct val="7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•"/>
            </a:pPr>
            <a:r>
              <a:rPr b="0" i="0" lang="it-IT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Arte,</a:t>
            </a:r>
            <a:endParaRPr/>
          </a:p>
          <a:p>
            <a:pPr indent="-114300" lvl="1" marL="114300" marR="0" rtl="0" algn="l">
              <a:lnSpc>
                <a:spcPct val="75000"/>
              </a:lnSpc>
              <a:spcBef>
                <a:spcPts val="14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•"/>
            </a:pPr>
            <a:r>
              <a:rPr b="0" i="0" lang="it-IT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rappresentazione di:</a:t>
            </a:r>
            <a:endParaRPr/>
          </a:p>
          <a:p>
            <a:pPr indent="-114300" lvl="2" marL="228600" marR="0" rtl="0" algn="l">
              <a:lnSpc>
                <a:spcPct val="75000"/>
              </a:lnSpc>
              <a:spcBef>
                <a:spcPts val="14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•"/>
            </a:pPr>
            <a:r>
              <a:rPr b="0" i="0" lang="it-IT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1°</a:t>
            </a:r>
            <a:endParaRPr/>
          </a:p>
          <a:p>
            <a:pPr indent="-114300" lvl="2" marL="228600" marR="0" rtl="0" algn="l">
              <a:lnSpc>
                <a:spcPct val="75000"/>
              </a:lnSpc>
              <a:spcBef>
                <a:spcPts val="14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•"/>
            </a:pPr>
            <a:r>
              <a:rPr b="0" i="0" lang="it-IT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Bellezza corpo umano</a:t>
            </a:r>
            <a:endParaRPr/>
          </a:p>
          <a:p>
            <a:pPr indent="0" lvl="2" marL="228600" marR="0" rtl="0" algn="l">
              <a:lnSpc>
                <a:spcPct val="75000"/>
              </a:lnSpc>
              <a:spcBef>
                <a:spcPts val="14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14300" lvl="2" marL="228600" marR="0" rtl="0" algn="l">
              <a:lnSpc>
                <a:spcPct val="75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•"/>
            </a:pPr>
            <a:r>
              <a:rPr b="0" i="0" lang="it-IT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2°</a:t>
            </a:r>
            <a:endParaRPr/>
          </a:p>
          <a:p>
            <a:pPr indent="-114300" lvl="2" marL="228600" marR="0" rtl="0" algn="l">
              <a:lnSpc>
                <a:spcPct val="75000"/>
              </a:lnSpc>
              <a:spcBef>
                <a:spcPts val="14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Char char="•"/>
            </a:pPr>
            <a:r>
              <a:rPr b="0" i="0" lang="it-IT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Bellezze  naturali</a:t>
            </a:r>
            <a:endParaRPr/>
          </a:p>
          <a:p>
            <a:pPr indent="0" lvl="2" marL="228600" marR="0" rtl="0" algn="l">
              <a:lnSpc>
                <a:spcPct val="75000"/>
              </a:lnSpc>
              <a:spcBef>
                <a:spcPts val="14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8" name="Google Shape;118;p6"/>
          <p:cNvGraphicFramePr/>
          <p:nvPr/>
        </p:nvGraphicFramePr>
        <p:xfrm>
          <a:off x="928662" y="357167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{674499D3-1C9E-4917-84A6-9552C13BEBF4}</a:tableStyleId>
              </a:tblPr>
              <a:tblGrid>
                <a:gridCol w="2956475"/>
                <a:gridCol w="1483900"/>
                <a:gridCol w="2917725"/>
              </a:tblGrid>
              <a:tr h="230400">
                <a:tc gridSpan="3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it-IT" sz="16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1°: bellezza corpo umano</a:t>
                      </a:r>
                      <a:endParaRPr/>
                    </a:p>
                  </a:txBody>
                  <a:tcPr marT="0" marB="0" marR="16225" marL="1622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  <a:tc hMerge="1"/>
              </a:tr>
              <a:tr h="3493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-IT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Cl.1^-cl.2^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-IT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Bellezza di una nuova vita: la nascita.</a:t>
                      </a:r>
                      <a:endParaRPr/>
                    </a:p>
                  </a:txBody>
                  <a:tcPr marT="0" marB="0" marR="16225" marL="1622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gridSpan="2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-IT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CL.3^-4^-5^</a:t>
                      </a:r>
                      <a:endParaRPr/>
                    </a:p>
                  </a:txBody>
                  <a:tcPr marT="0" marB="0" marR="16225" marL="1622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</a:tr>
              <a:tr h="8892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-IT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Chi è bello/a?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-IT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relatività del concetto:</a:t>
                      </a:r>
                      <a:endParaRPr/>
                    </a:p>
                    <a:p>
                      <a:pPr indent="0" lvl="0" marL="0" marR="0" rtl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-IT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La mia mamma è bella.</a:t>
                      </a:r>
                      <a:endParaRPr/>
                    </a:p>
                    <a:p>
                      <a:pPr indent="0" lvl="0" marL="0" marR="0" rtl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-IT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Son tutte belle le mamme del mondo.  Non è bello ciò che è bello ma è bello ciò che piace.</a:t>
                      </a:r>
                      <a:endParaRPr/>
                    </a:p>
                  </a:txBody>
                  <a:tcPr marT="0" marB="0" marR="16225" marL="1622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-IT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Bellezza fisica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16225" marL="1622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Calibri"/>
                        <a:buNone/>
                      </a:pPr>
                      <a:r>
                        <a:rPr lang="it-IT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Bellezza morale</a:t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10825" marB="10825" marR="21625" marL="2162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293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16225" marL="1622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gridSpan="2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Calibri"/>
                        <a:buNone/>
                      </a:pPr>
                      <a:r>
                        <a:rPr lang="it-IT" sz="12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La favola: La bella e la Bestia </a:t>
                      </a:r>
                      <a:endParaRPr/>
                    </a:p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16225" marL="1622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</a:tr>
              <a:tr h="529350">
                <a:tc gridSpan="3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-IT" sz="12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FINALITA’ 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Calibri"/>
                        <a:buNone/>
                      </a:pPr>
                      <a:r>
                        <a:rPr lang="it-IT" sz="12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Regole per salvaguardare la salute.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Calibri"/>
                        <a:buNone/>
                      </a:pPr>
                      <a:r>
                        <a:rPr lang="it-IT" sz="12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Rispetto di persone, cose, animali e regole.</a:t>
                      </a:r>
                      <a:endParaRPr sz="12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16225" marL="1622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  <a:tc hMerge="1"/>
              </a:tr>
              <a:tr h="299025">
                <a:tc gridSpan="3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alibri"/>
                        <a:buNone/>
                      </a:pPr>
                      <a:r>
                        <a:rPr b="1" lang="it-IT" sz="16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2°bellezze naturali</a:t>
                      </a:r>
                      <a:endParaRPr sz="12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16225" marL="1622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  <a:tc hMerge="1"/>
              </a:tr>
              <a:tr h="12492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-IT" sz="12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Cl.1^- Cl.2^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-IT" sz="12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Bellezza di una nuova vita: ciclo vitale di un fiore.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-IT" sz="12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Bellezze naturali: mare. Pianure, montagne…</a:t>
                      </a:r>
                      <a:endParaRPr sz="12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16225" marL="1622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-IT" sz="12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Cl.3^-4^-5^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-IT" sz="12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La bellezza specifica di ogni ambiente naturale/ pericolo di inquinamento e di distruzione dei diversi ambienti</a:t>
                      </a:r>
                      <a:endParaRPr/>
                    </a:p>
                  </a:txBody>
                  <a:tcPr marT="0" marB="0" marR="16225" marL="1622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10825" marB="10825" marR="21625" marL="2162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2104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t-IT" sz="12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FINALITA’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Calibri"/>
                        <a:buNone/>
                      </a:pPr>
                      <a:r>
                        <a:rPr lang="it-IT" sz="12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Consapevolezza</a:t>
                      </a:r>
                      <a:r>
                        <a:rPr lang="it-IT" sz="12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della perdita </a:t>
                      </a:r>
                      <a:r>
                        <a:rPr lang="it-IT" sz="12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della grande bellezza. </a:t>
                      </a:r>
                      <a:endParaRPr sz="12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16225" marL="1622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16225" marL="1622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10825" marB="10825" marR="21625" marL="21625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e0c8526fa5_0_0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it-IT"/>
              <a:t>Preserviamo la bellezza umana: 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it-IT"/>
              <a:t>Combattiamo il bullismo e il cyberbullismo</a:t>
            </a:r>
            <a:endParaRPr/>
          </a:p>
        </p:txBody>
      </p:sp>
      <p:sp>
        <p:nvSpPr>
          <p:cNvPr id="124" name="Google Shape;124;ge0c8526fa5_0_0"/>
          <p:cNvSpPr txBox="1"/>
          <p:nvPr>
            <p:ph idx="1" type="body"/>
          </p:nvPr>
        </p:nvSpPr>
        <p:spPr>
          <a:xfrm>
            <a:off x="457200" y="1900300"/>
            <a:ext cx="8229600" cy="42261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just">
              <a:spcBef>
                <a:spcPts val="360"/>
              </a:spcBef>
              <a:spcAft>
                <a:spcPts val="0"/>
              </a:spcAft>
              <a:buNone/>
            </a:pPr>
            <a:r>
              <a:rPr lang="it-IT"/>
              <a:t>All’interno della tematica scelta, la scuola secondaria di I grado, affronterà il tema del bullismo e cyberbullismo realizzando prodotti finali interdisciplinari così strutturati:</a:t>
            </a:r>
            <a:endParaRPr/>
          </a:p>
          <a:p>
            <a:pPr indent="0" lvl="0" marL="0" rtl="0" algn="just">
              <a:spcBef>
                <a:spcPts val="360"/>
              </a:spcBef>
              <a:spcAft>
                <a:spcPts val="0"/>
              </a:spcAft>
              <a:buNone/>
            </a:pPr>
            <a:r>
              <a:rPr lang="it-IT"/>
              <a:t>Classi 1^ - Videogiornale</a:t>
            </a:r>
            <a:endParaRPr/>
          </a:p>
          <a:p>
            <a:pPr indent="0" lvl="0" marL="0" rtl="0" algn="just">
              <a:spcBef>
                <a:spcPts val="360"/>
              </a:spcBef>
              <a:spcAft>
                <a:spcPts val="0"/>
              </a:spcAft>
              <a:buNone/>
            </a:pPr>
            <a:r>
              <a:rPr lang="it-IT"/>
              <a:t>Classi 2^ - Fumetto</a:t>
            </a:r>
            <a:endParaRPr/>
          </a:p>
          <a:p>
            <a:pPr indent="0" lvl="0" marL="0" rtl="0" algn="just">
              <a:spcBef>
                <a:spcPts val="360"/>
              </a:spcBef>
              <a:spcAft>
                <a:spcPts val="0"/>
              </a:spcAft>
              <a:buNone/>
            </a:pPr>
            <a:r>
              <a:rPr lang="it-IT"/>
              <a:t>Classi 3^ - Reportage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Nucleo fondante">
  <a:themeElements>
    <a:clrScheme name="Personalizzato 3">
      <a:dk1>
        <a:srgbClr val="000000"/>
      </a:dk1>
      <a:lt1>
        <a:srgbClr val="FFFFFF"/>
      </a:lt1>
      <a:dk2>
        <a:srgbClr val="575F6D"/>
      </a:dk2>
      <a:lt2>
        <a:srgbClr val="FFF39D"/>
      </a:lt2>
      <a:accent1>
        <a:srgbClr val="F5CD2D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2021-06-14T08:32:01Z</dcterms:created>
  <dc:creator>Admin</dc:creator>
</cp:coreProperties>
</file>